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1" r:id="rId6"/>
    <p:sldId id="562" r:id="rId7"/>
    <p:sldId id="310" r:id="rId8"/>
    <p:sldId id="559" r:id="rId9"/>
    <p:sldId id="325" r:id="rId10"/>
    <p:sldId id="306" r:id="rId11"/>
    <p:sldId id="307" r:id="rId12"/>
    <p:sldId id="561" r:id="rId13"/>
    <p:sldId id="328" r:id="rId14"/>
    <p:sldId id="329" r:id="rId15"/>
    <p:sldId id="330" r:id="rId16"/>
    <p:sldId id="331" r:id="rId17"/>
    <p:sldId id="555" r:id="rId18"/>
    <p:sldId id="556" r:id="rId19"/>
    <p:sldId id="557" r:id="rId20"/>
    <p:sldId id="558" r:id="rId2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6" autoAdjust="0"/>
    <p:restoredTop sz="95814"/>
  </p:normalViewPr>
  <p:slideViewPr>
    <p:cSldViewPr snapToGrid="0" snapToObjects="1" showGuides="1">
      <p:cViewPr varScale="1">
        <p:scale>
          <a:sx n="100" d="100"/>
          <a:sy n="100" d="100"/>
        </p:scale>
        <p:origin x="45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17.09.2025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17/09/2025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ie.weathertogether.net/2016/08/11/thermal-troughs-adiabatic-processes-and-a-warm-end-to-the-week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20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(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>
                <a:hlinkClick r:id="rId3"/>
              </a:rPr>
              <a:t>Charlie’s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weather</a:t>
            </a:r>
            <a:r>
              <a:rPr lang="de-CH" dirty="0"/>
              <a:t>)</a:t>
            </a:r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454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Curves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normalized</a:t>
            </a:r>
            <a:r>
              <a:rPr lang="de-CH" baseline="0" dirty="0"/>
              <a:t> not </a:t>
            </a:r>
            <a:r>
              <a:rPr lang="de-CH" baseline="0" dirty="0" err="1"/>
              <a:t>the</a:t>
            </a:r>
            <a:r>
              <a:rPr lang="de-CH" baseline="0" dirty="0"/>
              <a:t> same </a:t>
            </a:r>
            <a:r>
              <a:rPr lang="de-CH" baseline="0" dirty="0" err="1"/>
              <a:t>intensity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earth</a:t>
            </a:r>
            <a:r>
              <a:rPr lang="de-CH" baseline="0" dirty="0"/>
              <a:t> </a:t>
            </a:r>
            <a:r>
              <a:rPr lang="de-CH" baseline="0" dirty="0" err="1"/>
              <a:t>and</a:t>
            </a:r>
            <a:r>
              <a:rPr lang="de-CH" baseline="0" dirty="0"/>
              <a:t> </a:t>
            </a:r>
            <a:r>
              <a:rPr lang="de-CH" baseline="0" dirty="0" err="1"/>
              <a:t>sun</a:t>
            </a:r>
            <a:r>
              <a:rPr lang="de-CH" baseline="0" dirty="0"/>
              <a:t> </a:t>
            </a:r>
          </a:p>
          <a:p>
            <a:r>
              <a:rPr lang="de-CH" baseline="0" dirty="0" err="1"/>
              <a:t>Normally</a:t>
            </a:r>
            <a:r>
              <a:rPr lang="de-CH" baseline="0" dirty="0"/>
              <a:t> </a:t>
            </a:r>
            <a:r>
              <a:rPr lang="de-CH" baseline="0" dirty="0" err="1"/>
              <a:t>shown</a:t>
            </a:r>
            <a:r>
              <a:rPr lang="de-CH" baseline="0" dirty="0"/>
              <a:t> on </a:t>
            </a:r>
            <a:r>
              <a:rPr lang="de-CH" baseline="0" dirty="0" err="1"/>
              <a:t>logarithmic</a:t>
            </a:r>
            <a:r>
              <a:rPr lang="de-CH" baseline="0" dirty="0"/>
              <a:t> </a:t>
            </a:r>
            <a:r>
              <a:rPr lang="de-CH" baseline="0" dirty="0" err="1"/>
              <a:t>axes</a:t>
            </a:r>
            <a:r>
              <a:rPr lang="de-CH" baseline="0" dirty="0"/>
              <a:t> </a:t>
            </a:r>
            <a:r>
              <a:rPr lang="de-CH" baseline="0" dirty="0" err="1"/>
              <a:t>because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wide</a:t>
            </a:r>
            <a:r>
              <a:rPr lang="de-CH" baseline="0" dirty="0"/>
              <a:t> </a:t>
            </a:r>
            <a:r>
              <a:rPr lang="de-CH" baseline="0" dirty="0" err="1"/>
              <a:t>range</a:t>
            </a:r>
            <a:r>
              <a:rPr lang="de-CH" baseline="0" dirty="0"/>
              <a:t> </a:t>
            </a:r>
            <a:r>
              <a:rPr lang="de-CH" baseline="0" dirty="0" err="1"/>
              <a:t>covered</a:t>
            </a:r>
            <a:r>
              <a:rPr lang="de-CH" baseline="0" dirty="0"/>
              <a:t>. </a:t>
            </a:r>
            <a:endParaRPr lang="de-CH" dirty="0"/>
          </a:p>
          <a:p>
            <a:endParaRPr lang="de-CH" dirty="0"/>
          </a:p>
          <a:p>
            <a:r>
              <a:rPr lang="de-CH" dirty="0"/>
              <a:t>Sun </a:t>
            </a:r>
            <a:r>
              <a:rPr lang="de-CH" dirty="0" err="1"/>
              <a:t>and</a:t>
            </a:r>
            <a:r>
              <a:rPr lang="de-CH" dirty="0"/>
              <a:t> Earth </a:t>
            </a:r>
            <a:r>
              <a:rPr lang="de-CH" dirty="0" err="1"/>
              <a:t>emit</a:t>
            </a:r>
            <a:r>
              <a:rPr lang="de-CH" dirty="0"/>
              <a:t> </a:t>
            </a:r>
            <a:r>
              <a:rPr lang="de-CH" dirty="0" err="1"/>
              <a:t>radiation</a:t>
            </a:r>
            <a:r>
              <a:rPr lang="de-CH" dirty="0"/>
              <a:t> in different </a:t>
            </a:r>
            <a:r>
              <a:rPr lang="de-CH" dirty="0" err="1"/>
              <a:t>wavelengths</a:t>
            </a:r>
            <a:r>
              <a:rPr lang="de-CH" dirty="0"/>
              <a:t>, UV </a:t>
            </a:r>
            <a:r>
              <a:rPr lang="de-CH" dirty="0" err="1"/>
              <a:t>and</a:t>
            </a:r>
            <a:r>
              <a:rPr lang="de-CH" dirty="0"/>
              <a:t> IR </a:t>
            </a:r>
            <a:r>
              <a:rPr lang="de-CH" dirty="0" err="1"/>
              <a:t>spectrum</a:t>
            </a:r>
            <a:r>
              <a:rPr lang="de-CH" dirty="0"/>
              <a:t> </a:t>
            </a:r>
          </a:p>
          <a:p>
            <a:r>
              <a:rPr lang="de-CH" dirty="0" err="1"/>
              <a:t>Shortwave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longwave</a:t>
            </a:r>
            <a:r>
              <a:rPr lang="de-CH" dirty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80D8-84E6-48AC-A925-FD46E51DEB7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16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F12A-F766-4E91-A844-0CCA3ED08585}" type="datetime1">
              <a:rPr lang="fr-CH" smtClean="0"/>
              <a:t>17.09.2025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233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169590"/>
            <a:ext cx="2738437" cy="2338387"/>
          </a:xfrm>
        </p:spPr>
        <p:txBody>
          <a:bodyPr>
            <a:normAutofit/>
          </a:bodyPr>
          <a:lstStyle/>
          <a:p>
            <a:r>
              <a:rPr lang="en-US" dirty="0"/>
              <a:t>Exercise session #2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49" y="4440264"/>
            <a:ext cx="942019" cy="507975"/>
          </a:xfrm>
        </p:spPr>
        <p:txBody>
          <a:bodyPr/>
          <a:lstStyle/>
          <a:p>
            <a:r>
              <a:rPr lang="fr-FR" dirty="0"/>
              <a:t>Sept. 19,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553558" y="1846257"/>
            <a:ext cx="507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dirty="0"/>
              <a:t>Science of </a:t>
            </a:r>
          </a:p>
          <a:p>
            <a:pPr algn="ctr"/>
            <a:r>
              <a:rPr lang="en-CH" sz="4000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98FB4-E4FE-482E-9E95-B45F19F1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question 1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A04E-C2E2-42B7-B509-DF18EACD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SzPct val="90000"/>
                  <a:buFont typeface="Wingdings" pitchFamily="2" charset="2"/>
                  <a:buChar char="§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SzPct val="90000"/>
                  <a:buFont typeface="Wingdings" pitchFamily="2" charset="2"/>
                  <a:buChar char="§"/>
                  <a:defRPr sz="15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Assuming radiative equilibrium, i.e., Earth does not gain nor lose energy, calculate the equivalent temperature of Earth.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Solar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  <a:blipFill>
                <a:blip r:embed="rId2"/>
                <a:stretch>
                  <a:fillRect t="-16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8E027FB-E53E-48BE-A93F-F70C0D9CFA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49" y="1992279"/>
            <a:ext cx="3667125" cy="2528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CFD72-23D0-43DA-A46C-61ED3FD5AD53}"/>
              </a:ext>
            </a:extLst>
          </p:cNvPr>
          <p:cNvSpPr txBox="1"/>
          <p:nvPr/>
        </p:nvSpPr>
        <p:spPr>
          <a:xfrm>
            <a:off x="5465234" y="2027288"/>
            <a:ext cx="2773580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radiative </a:t>
            </a:r>
            <a:r>
              <a:rPr lang="en-GB" b="1" i="1" dirty="0"/>
              <a:t>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Area of a sphere =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4·π·R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Earth’s planetary albedo = 0.3</a:t>
            </a:r>
            <a:endParaRPr lang="en-GB" dirty="0"/>
          </a:p>
          <a:p>
            <a:endParaRPr lang="en-GB" b="1" i="1" dirty="0"/>
          </a:p>
          <a:p>
            <a:endParaRPr lang="en-GB" b="1" i="1" dirty="0"/>
          </a:p>
          <a:p>
            <a:endParaRPr lang="LID4096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BA708E-7A3C-4B6A-A3A5-5129C2B8C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44" y="3049345"/>
            <a:ext cx="2867670" cy="16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8A801-FB62-47F5-95ED-08D4036C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64094"/>
            <a:ext cx="7726363" cy="3386772"/>
          </a:xfrm>
        </p:spPr>
        <p:txBody>
          <a:bodyPr/>
          <a:lstStyle/>
          <a:p>
            <a:pPr marL="0" indent="0">
              <a:buNone/>
            </a:pPr>
            <a:r>
              <a:rPr lang="en-CH" dirty="0"/>
              <a:t>In equilbrium, </a:t>
            </a:r>
            <a:r>
              <a:rPr lang="en-GB" sz="1800" dirty="0">
                <a:solidFill>
                  <a:srgbClr val="FF0000"/>
                </a:solidFill>
              </a:rPr>
              <a:t>E</a:t>
            </a:r>
            <a:r>
              <a:rPr lang="en-CH" sz="1800" dirty="0">
                <a:solidFill>
                  <a:srgbClr val="FF0000"/>
                </a:solidFill>
              </a:rPr>
              <a:t>nergy emitted by Earth </a:t>
            </a:r>
            <a:r>
              <a:rPr lang="en-CH" sz="1800" dirty="0"/>
              <a:t>= </a:t>
            </a:r>
            <a:r>
              <a:rPr lang="en-CH" sz="1800" dirty="0">
                <a:solidFill>
                  <a:schemeClr val="accent2"/>
                </a:solidFill>
              </a:rPr>
              <a:t>Energy</a:t>
            </a:r>
            <a:r>
              <a:rPr lang="en-CH" sz="1800" dirty="0"/>
              <a:t> </a:t>
            </a:r>
            <a:r>
              <a:rPr lang="en-CH" sz="1800" dirty="0">
                <a:solidFill>
                  <a:schemeClr val="accent2"/>
                </a:solidFill>
              </a:rPr>
              <a:t>absorbed by Earth</a:t>
            </a:r>
            <a:br>
              <a:rPr lang="en-CH" sz="1800" dirty="0">
                <a:solidFill>
                  <a:schemeClr val="accent2"/>
                </a:solidFill>
              </a:rPr>
            </a:br>
            <a:endParaRPr lang="en-CH" sz="1800" dirty="0"/>
          </a:p>
          <a:p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CB79E-831A-4AD5-9589-611894B7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Q1 - Solution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CE8C-B610-448A-AF65-165884D3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4C3B91-46C7-4810-AA65-941855A0CBD8}"/>
                  </a:ext>
                </a:extLst>
              </p:cNvPr>
              <p:cNvSpPr txBox="1"/>
              <p:nvPr/>
            </p:nvSpPr>
            <p:spPr>
              <a:xfrm>
                <a:off x="3594569" y="1495010"/>
                <a:ext cx="5036669" cy="76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GB" sz="1400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sz="14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400" dirty="0"/>
                  <a:t>=</a:t>
                </a:r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  <a:r>
                  <a:rPr lang="en-CH" sz="1400" dirty="0">
                    <a:solidFill>
                      <a:schemeClr val="accent2"/>
                    </a:solidFill>
                  </a:rPr>
                  <a:t>radiation reaching Earth – fraction reflected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H" sz="1400" dirty="0">
                    <a:solidFill>
                      <a:srgbClr val="FF0000"/>
                    </a:solidFill>
                  </a:rPr>
                  <a:t>  </a:t>
                </a:r>
                <a:r>
                  <a:rPr lang="en-CH" sz="1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H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albedo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H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H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H" sz="1400" dirty="0">
                    <a:solidFill>
                      <a:schemeClr val="accent2"/>
                    </a:solidFill>
                  </a:rPr>
                  <a:t> =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H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(1 −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albedo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4C3B91-46C7-4810-AA65-941855A0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69" y="1495010"/>
                <a:ext cx="5036669" cy="764055"/>
              </a:xfrm>
              <a:prstGeom prst="rect">
                <a:avLst/>
              </a:prstGeom>
              <a:blipFill>
                <a:blip r:embed="rId2"/>
                <a:stretch>
                  <a:fillRect l="-363" t="-1587" b="-238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328A74F-57A7-4894-94EB-42E535789F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762" y="2464767"/>
            <a:ext cx="3667125" cy="2528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B2F7F5-0A0D-432D-AFC0-F0F82FDE0336}"/>
              </a:ext>
            </a:extLst>
          </p:cNvPr>
          <p:cNvSpPr/>
          <p:nvPr/>
        </p:nvSpPr>
        <p:spPr>
          <a:xfrm>
            <a:off x="1221839" y="4737624"/>
            <a:ext cx="1640264" cy="25540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8940C-480B-4895-BBDE-DC49F042A71F}"/>
              </a:ext>
            </a:extLst>
          </p:cNvPr>
          <p:cNvSpPr/>
          <p:nvPr/>
        </p:nvSpPr>
        <p:spPr>
          <a:xfrm>
            <a:off x="1674325" y="4351785"/>
            <a:ext cx="1726677" cy="25540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E15999-90D8-4A57-9FEB-27C55A78A5A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74656" y="1705705"/>
            <a:ext cx="919913" cy="17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634D9A-88F6-4288-91E2-F405849C97FB}"/>
              </a:ext>
            </a:extLst>
          </p:cNvPr>
          <p:cNvSpPr txBox="1"/>
          <p:nvPr/>
        </p:nvSpPr>
        <p:spPr>
          <a:xfrm>
            <a:off x="1344330" y="1304704"/>
            <a:ext cx="1867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Stefan-Boltzmann law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BCC95C-15E6-46FC-9BE5-5392D2880DBA}"/>
                  </a:ext>
                </a:extLst>
              </p:cNvPr>
              <p:cNvSpPr txBox="1"/>
              <p:nvPr/>
            </p:nvSpPr>
            <p:spPr>
              <a:xfrm>
                <a:off x="1576191" y="1539837"/>
                <a:ext cx="638508" cy="260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CH" sz="1200" b="1" dirty="0"/>
                  <a:t> </a:t>
                </a:r>
                <a:r>
                  <a:rPr lang="fr-CH" sz="1200" dirty="0"/>
                  <a:t>=</a:t>
                </a:r>
                <a:r>
                  <a:rPr lang="el-GR" sz="1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sSubSup>
                      <m:sSubSupPr>
                        <m:ctrlPr>
                          <a:rPr lang="el-G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endParaRPr lang="fr-CH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BCC95C-15E6-46FC-9BE5-5392D288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91" y="1539837"/>
                <a:ext cx="638508" cy="260328"/>
              </a:xfrm>
              <a:prstGeom prst="rect">
                <a:avLst/>
              </a:prstGeom>
              <a:blipFill>
                <a:blip r:embed="rId4"/>
                <a:stretch>
                  <a:fillRect l="-8654" r="-6731" b="-285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5FDC87-149C-4509-A353-92F4CBE0622F}"/>
                  </a:ext>
                </a:extLst>
              </p:cNvPr>
              <p:cNvSpPr/>
              <p:nvPr/>
            </p:nvSpPr>
            <p:spPr>
              <a:xfrm>
                <a:off x="1227352" y="1815479"/>
                <a:ext cx="1705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1000" dirty="0"/>
                  <a:t> = 5.67 × 10</a:t>
                </a:r>
                <a:r>
                  <a:rPr lang="fr-CH" sz="1000" baseline="30000" dirty="0"/>
                  <a:t>-8</a:t>
                </a:r>
                <a:r>
                  <a:rPr lang="fr-CH" sz="1000" dirty="0"/>
                  <a:t> W m</a:t>
                </a:r>
                <a:r>
                  <a:rPr lang="fr-CH" sz="1000" baseline="30000" dirty="0"/>
                  <a:t>-2</a:t>
                </a:r>
                <a:r>
                  <a:rPr lang="fr-CH" sz="1000" dirty="0"/>
                  <a:t> K</a:t>
                </a:r>
                <a:r>
                  <a:rPr lang="fr-CH" sz="1000" baseline="30000" dirty="0"/>
                  <a:t>-4  </a:t>
                </a:r>
              </a:p>
              <a:p>
                <a:r>
                  <a:rPr lang="fr-CH" sz="1000" dirty="0"/>
                  <a:t>Stefan Boltzmann constant</a:t>
                </a:r>
                <a:endParaRPr lang="de-CH" sz="1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5FDC87-149C-4509-A353-92F4CBE06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52" y="1815479"/>
                <a:ext cx="1705916" cy="400110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68199-0906-414F-87D6-FD5A019FABAF}"/>
                  </a:ext>
                </a:extLst>
              </p:cNvPr>
              <p:cNvSpPr txBox="1"/>
              <p:nvPr/>
            </p:nvSpPr>
            <p:spPr>
              <a:xfrm>
                <a:off x="4059238" y="2571750"/>
                <a:ext cx="4828381" cy="928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CH" sz="1600" dirty="0">
                    <a:solidFill>
                      <a:schemeClr val="tx2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𝑎𝑙𝑏𝑒𝑑𝑜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340 (1 −0.3)</m:t>
                    </m:r>
                  </m:oMath>
                </a14:m>
                <a:br>
                  <a:rPr lang="en-CH" sz="1600" dirty="0">
                    <a:solidFill>
                      <a:schemeClr val="tx2"/>
                    </a:solidFill>
                  </a:rPr>
                </a:br>
                <a:endParaRPr lang="en-US" sz="16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38 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1600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H" sz="1600" baseline="30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68199-0906-414F-87D6-FD5A019F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38" y="2571750"/>
                <a:ext cx="4828381" cy="928844"/>
              </a:xfrm>
              <a:prstGeom prst="rect">
                <a:avLst/>
              </a:prstGeom>
              <a:blipFill>
                <a:blip r:embed="rId6"/>
                <a:stretch>
                  <a:fillRect l="-758" b="-394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8150FA-8362-4DB0-BC09-F5A4056FB7DD}"/>
              </a:ext>
            </a:extLst>
          </p:cNvPr>
          <p:cNvCxnSpPr/>
          <p:nvPr/>
        </p:nvCxnSpPr>
        <p:spPr>
          <a:xfrm flipV="1">
            <a:off x="7644549" y="2997267"/>
            <a:ext cx="0" cy="79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9B872E-1356-4441-BFBB-08FE520F52EE}"/>
              </a:ext>
            </a:extLst>
          </p:cNvPr>
          <p:cNvSpPr txBox="1"/>
          <p:nvPr/>
        </p:nvSpPr>
        <p:spPr>
          <a:xfrm>
            <a:off x="6999813" y="3771356"/>
            <a:ext cx="157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CH" dirty="0"/>
              <a:t>ee next slide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1290C1-5C44-4F90-A6E0-4D96D2AEDF55}"/>
              </a:ext>
            </a:extLst>
          </p:cNvPr>
          <p:cNvCxnSpPr>
            <a:cxnSpLocks/>
          </p:cNvCxnSpPr>
          <p:nvPr/>
        </p:nvCxnSpPr>
        <p:spPr>
          <a:xfrm flipV="1">
            <a:off x="8383269" y="2940325"/>
            <a:ext cx="0" cy="442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846022-1EFF-4B32-AD84-8D2A078747C2}"/>
              </a:ext>
            </a:extLst>
          </p:cNvPr>
          <p:cNvSpPr txBox="1"/>
          <p:nvPr/>
        </p:nvSpPr>
        <p:spPr>
          <a:xfrm>
            <a:off x="7658763" y="3383106"/>
            <a:ext cx="157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Planetary albedo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B872E4-8A11-4F7F-9984-6AA75E8D9BC0}"/>
                  </a:ext>
                </a:extLst>
              </p:cNvPr>
              <p:cNvSpPr txBox="1"/>
              <p:nvPr/>
            </p:nvSpPr>
            <p:spPr>
              <a:xfrm>
                <a:off x="3735854" y="3925556"/>
                <a:ext cx="4838233" cy="63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238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5.67 × 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=255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=−18℃ 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B872E4-8A11-4F7F-9984-6AA75E8D9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854" y="3925556"/>
                <a:ext cx="4838233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5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 animBg="1"/>
      <p:bldP spid="11" grpId="0" animBg="1"/>
      <p:bldP spid="16" grpId="0"/>
      <p:bldP spid="17" grpId="0"/>
      <p:bldP spid="18" grpId="0"/>
      <p:bldP spid="23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 </a:t>
            </a:r>
            <a:r>
              <a:rPr lang="en-CH" dirty="0"/>
              <a:t>– Solution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A68A107-0496-9936-510C-2535E9CDF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" y="1006516"/>
            <a:ext cx="5243148" cy="3641684"/>
          </a:xfr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1D2B080-DAEB-B08F-7AD8-2DAC64F43EFA}"/>
              </a:ext>
            </a:extLst>
          </p:cNvPr>
          <p:cNvSpPr/>
          <p:nvPr/>
        </p:nvSpPr>
        <p:spPr>
          <a:xfrm>
            <a:off x="1618065" y="1144027"/>
            <a:ext cx="805942" cy="491998"/>
          </a:xfrm>
          <a:prstGeom prst="roundRect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395AF-03E9-4F5E-A1F5-09A8E809E7EA}"/>
              </a:ext>
            </a:extLst>
          </p:cNvPr>
          <p:cNvSpPr txBox="1"/>
          <p:nvPr/>
        </p:nvSpPr>
        <p:spPr>
          <a:xfrm>
            <a:off x="5791199" y="1877211"/>
            <a:ext cx="3233335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Earth receives a total amount of radiation determined by its cross section (π·R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 as it rotates this energy is distributed across the entire </a:t>
            </a:r>
            <a:r>
              <a:rPr lang="en-US" dirty="0">
                <a:latin typeface="Arial" panose="020B0604020202020204" pitchFamily="34" charset="0"/>
              </a:rPr>
              <a:t>surface area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(4·π·R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 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8787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</a:t>
            </a:r>
            <a:r>
              <a:rPr lang="en-CH" dirty="0"/>
              <a:t>– Solution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3BBC3-D394-8EA5-ED40-EF7A12BF5082}"/>
                  </a:ext>
                </a:extLst>
              </p:cNvPr>
              <p:cNvSpPr txBox="1"/>
              <p:nvPr/>
            </p:nvSpPr>
            <p:spPr>
              <a:xfrm>
                <a:off x="601249" y="1144378"/>
                <a:ext cx="6236208" cy="173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CH" sz="1800" dirty="0"/>
                  <a:t> = - 18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CH" sz="1800" dirty="0"/>
                  <a:t> </a:t>
                </a:r>
              </a:p>
              <a:p>
                <a:endParaRPr lang="en-CH" sz="1800" dirty="0"/>
              </a:p>
              <a:p>
                <a:r>
                  <a:rPr lang="en-CH" sz="1800" dirty="0"/>
                  <a:t>The actual average temperature on Earth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+14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CH" sz="1800" dirty="0"/>
              </a:p>
              <a:p>
                <a:endParaRPr lang="en-CH" sz="1800" dirty="0"/>
              </a:p>
              <a:p>
                <a:r>
                  <a:rPr lang="en-CH" sz="1800" dirty="0"/>
                  <a:t>Natural greenhouse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CH" sz="1800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3BBC3-D394-8EA5-ED40-EF7A12BF5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9" y="1144378"/>
                <a:ext cx="6236208" cy="1730217"/>
              </a:xfrm>
              <a:prstGeom prst="rect">
                <a:avLst/>
              </a:prstGeom>
              <a:blipFill>
                <a:blip r:embed="rId2"/>
                <a:stretch>
                  <a:fillRect l="-880" t="-211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0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400" dirty="0"/>
                  <a:t>2</a:t>
                </a:r>
                <a:r>
                  <a:rPr lang="en-CH" sz="1400" dirty="0"/>
                  <a:t>. The Sun is much warmer than the Earth. The Earth has a surface temperature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288 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 while the Sun’s temperature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5800 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. How much more energy per square meter does it emit?</a:t>
                </a:r>
              </a:p>
              <a:p>
                <a:pPr marL="0" indent="0">
                  <a:buNone/>
                </a:pPr>
                <a:endParaRPr lang="en-CH" dirty="0"/>
              </a:p>
            </p:txBody>
          </p:sp>
        </mc:Choice>
        <mc:Fallback xmlns="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  <a:blipFill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Exercise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4978400" y="2773197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C288923-72FD-1EEF-3AC7-B7D6BA48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3A0766C-0F88-F914-7078-52C068B4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F50FC5-9EEF-4A47-97A4-422AB38898BD}"/>
                  </a:ext>
                </a:extLst>
              </p:cNvPr>
              <p:cNvSpPr txBox="1"/>
              <p:nvPr/>
            </p:nvSpPr>
            <p:spPr>
              <a:xfrm>
                <a:off x="444500" y="1656735"/>
                <a:ext cx="5054600" cy="176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1600" b="1" dirty="0"/>
                  <a:t>Solution:</a:t>
                </a:r>
              </a:p>
              <a:p>
                <a:pPr marL="0" indent="0">
                  <a:buNone/>
                </a:pPr>
                <a:endParaRPr lang="en-GB" sz="1600" dirty="0"/>
              </a:p>
              <a:p>
                <a:pPr marL="0" indent="0">
                  <a:buNone/>
                </a:pPr>
                <a:r>
                  <a:rPr lang="en-CH" sz="1600" dirty="0"/>
                  <a:t>Stefan Boltzmann law: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H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H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H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H" sz="1600" dirty="0"/>
              </a:p>
              <a:p>
                <a:pPr marL="0" indent="0">
                  <a:buNone/>
                </a:pPr>
                <a:endParaRPr lang="en-CH" sz="1600" dirty="0"/>
              </a:p>
              <a:p>
                <a:pPr marL="0" indent="0">
                  <a:buNone/>
                </a:pPr>
                <a:r>
                  <a:rPr lang="en-CH" sz="1600" dirty="0"/>
                  <a:t>The Sun emits ~ 164’000 times more energy than the Earth.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F50FC5-9EEF-4A47-97A4-422AB388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1656735"/>
                <a:ext cx="5054600" cy="1760610"/>
              </a:xfrm>
              <a:prstGeom prst="rect">
                <a:avLst/>
              </a:prstGeom>
              <a:blipFill>
                <a:blip r:embed="rId3"/>
                <a:stretch>
                  <a:fillRect l="-724" t="-1038" r="-241" b="-34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707F1DD-54AD-4E2F-A92D-39F3C90ED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50" y="3732346"/>
            <a:ext cx="3475879" cy="1000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15A851-BBB5-45F8-AD69-5CA35034EFB4}"/>
              </a:ext>
            </a:extLst>
          </p:cNvPr>
          <p:cNvSpPr txBox="1"/>
          <p:nvPr/>
        </p:nvSpPr>
        <p:spPr>
          <a:xfrm>
            <a:off x="5734050" y="4824763"/>
            <a:ext cx="2252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Normalized for comparison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862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</p:spPr>
            <p:txBody>
              <a:bodyPr/>
              <a:lstStyle/>
              <a:p>
                <a:r>
                  <a:rPr lang="en-GB" dirty="0"/>
                  <a:t>The solar constant from Q1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) is actually an average value of many measurements. In fact, the Earth has an elliptical orbit around the Sun and is not always the same distance away.</a:t>
                </a:r>
              </a:p>
              <a:p>
                <a:r>
                  <a:rPr lang="en-US" dirty="0"/>
                  <a:t>In winter 2023, at its perihelion, the Earth was at a distance of </a:t>
                </a:r>
                <a:r>
                  <a:rPr lang="en-US" b="1" dirty="0"/>
                  <a:t>147’098’074 km </a:t>
                </a:r>
                <a:r>
                  <a:rPr lang="en-US" dirty="0"/>
                  <a:t>from the Sun. In the boreal summer, at its aphelion, the distance was of </a:t>
                </a:r>
                <a:r>
                  <a:rPr lang="en-US" b="1" dirty="0"/>
                  <a:t>152’093’701 km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Calculate the relative difference (expressed in percent) of flux density (W m</a:t>
                </a:r>
                <a:r>
                  <a:rPr lang="en-US" baseline="30000" dirty="0"/>
                  <a:t>-2</a:t>
                </a:r>
                <a:r>
                  <a:rPr lang="en-US" dirty="0"/>
                  <a:t>) of solar radiation for a plane that is directly perpendicular to the sun beam. </a:t>
                </a: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  <a:blipFill>
                <a:blip r:embed="rId2"/>
                <a:stretch>
                  <a:fillRect t="-1325" r="-3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651F47-C83C-4EF1-843E-CE1F7816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E4D0B-D268-424A-B145-48444052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6D3E-CE1F-4327-91F0-780498C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Speaker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9BB5-DCA2-41A2-8227-A83A711F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61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DC8437-9F75-45DC-AEA0-49C7EF263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Flux density = power (W) / area (m</a:t>
                </a:r>
                <a:r>
                  <a:rPr lang="en-GB" baseline="30000" dirty="0"/>
                  <a:t>-2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𝑝𝑒𝑟𝑖h𝑒𝑙𝑖𝑜𝑛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𝑝𝑒𝑟𝑖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𝑒𝑙𝑖𝑜𝑛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𝑎𝑝h𝑒𝑙𝑖𝑜𝑛</m:t>
                        </m:r>
                      </m:sub>
                    </m:sSub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𝑎𝑝h𝑒𝑙𝑖𝑜𝑛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Relative difference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𝑝𝑒𝑟𝑖h𝑒𝑙𝑖𝑜𝑛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𝑎𝑝h𝑒𝑙𝑖𝑜𝑛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𝑝𝑒𝑟𝑖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𝑎𝑝h𝑒𝑙𝑖𝑜𝑛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𝑎𝑝h𝑒𝑙𝑖𝑜𝑛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𝑝𝑒𝑟𝑖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1" dirty="0"/>
                                <m:t>152’093’701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1" dirty="0"/>
                                <m:t>147’098’074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= 1.069 so 6.9% more flux density at</a:t>
                </a:r>
                <a:r>
                  <a:rPr lang="en-US" dirty="0"/>
                  <a:t> perihelion than aphelion</a:t>
                </a:r>
                <a:endParaRPr lang="en-GB" dirty="0"/>
              </a:p>
              <a:p>
                <a:pPr marL="0" indent="0">
                  <a:buNone/>
                </a:pP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DC8437-9F75-45DC-AEA0-49C7EF263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0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67A6C21-F244-4FDE-9077-A57D8733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3 - solution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3E50-3044-4516-A408-DDB8405B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1D361-A809-48E7-BF47-A2575C8B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9D9F-CB83-4E5D-BC77-5D99FEB2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98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B4123-6C75-4063-B5D4-E39B655C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why we have seasons?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76CE5-EFAC-46D3-A6DB-E0A4F550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BBB5-E7D6-47A0-8682-B6842DE5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3A398-834B-4D6B-ADCE-D16F0DB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B9C307D-2429-4C4E-B203-CA4F58E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4184650"/>
            <a:ext cx="7726363" cy="7651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It has to do with the tilt of the Earth</a:t>
            </a:r>
          </a:p>
          <a:p>
            <a:r>
              <a:rPr lang="en-GB" dirty="0"/>
              <a:t>Actually the Earth is closer to the Sun in boreal (northern hemisphere) winter..</a:t>
            </a:r>
            <a:endParaRPr lang="LID4096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9C3C670-4FB1-4202-A731-08139134890B}"/>
              </a:ext>
            </a:extLst>
          </p:cNvPr>
          <p:cNvSpPr txBox="1">
            <a:spLocks/>
          </p:cNvSpPr>
          <p:nvPr/>
        </p:nvSpPr>
        <p:spPr>
          <a:xfrm>
            <a:off x="4844256" y="667408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No</a:t>
            </a:r>
            <a:endParaRPr lang="LID4096" dirty="0">
              <a:solidFill>
                <a:srgbClr val="FF0000"/>
              </a:solidFill>
            </a:endParaRPr>
          </a:p>
        </p:txBody>
      </p:sp>
      <p:pic>
        <p:nvPicPr>
          <p:cNvPr id="1026" name="Picture 2" descr="Why Do We Have Seasons? | AstroCamp Science Camp">
            <a:extLst>
              <a:ext uri="{FF2B5EF4-FFF2-40B4-BE49-F238E27FC236}">
                <a16:creationId xmlns:a16="http://schemas.microsoft.com/office/drawing/2014/main" id="{2419A009-BF69-49BF-9707-FE3D52EF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437510"/>
            <a:ext cx="3858419" cy="24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b="1" dirty="0"/>
              <a:t>Today’s goal:</a:t>
            </a:r>
            <a:endParaRPr lang="en-GB" sz="4000" b="1" dirty="0"/>
          </a:p>
          <a:p>
            <a:br>
              <a:rPr lang="en-CH" sz="4000" b="1" dirty="0"/>
            </a:br>
            <a:r>
              <a:rPr lang="en-US" sz="4000" b="1" dirty="0"/>
              <a:t>Understanding Radiation</a:t>
            </a:r>
          </a:p>
          <a:p>
            <a:r>
              <a:rPr lang="en-US" sz="3200" b="1" dirty="0"/>
              <a:t>Recap lapse rate, sensible and latent heat</a:t>
            </a:r>
            <a:endParaRPr lang="en-CH" sz="3200" b="1" dirty="0"/>
          </a:p>
        </p:txBody>
      </p:sp>
    </p:spTree>
    <p:extLst>
      <p:ext uri="{BB962C8B-B14F-4D97-AF65-F5344CB8AC3E}">
        <p14:creationId xmlns:p14="http://schemas.microsoft.com/office/powerpoint/2010/main" val="307917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6" y="131033"/>
            <a:ext cx="7399019" cy="446183"/>
          </a:xfrm>
        </p:spPr>
        <p:txBody>
          <a:bodyPr>
            <a:normAutofit fontScale="90000"/>
          </a:bodyPr>
          <a:lstStyle/>
          <a:p>
            <a:r>
              <a:rPr lang="de-CH" dirty="0"/>
              <a:t>Recap: Latent and sensible heat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6840855" y="4772025"/>
            <a:ext cx="225742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>
                <a:solidFill>
                  <a:srgbClr val="FF0000"/>
                </a:solidFill>
              </a:rPr>
              <a:t>Also </a:t>
            </a:r>
            <a:r>
              <a:rPr lang="de-CH" sz="1013" b="1" dirty="0" err="1">
                <a:solidFill>
                  <a:srgbClr val="FF0000"/>
                </a:solidFill>
              </a:rPr>
              <a:t>applies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to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fluxes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from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land</a:t>
            </a:r>
            <a:r>
              <a:rPr lang="de-CH" sz="1013" b="1" dirty="0">
                <a:solidFill>
                  <a:srgbClr val="FF0000"/>
                </a:solidFill>
              </a:rPr>
              <a:t>!</a:t>
            </a:r>
            <a:endParaRPr lang="fr-CH" sz="1013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667" y="613269"/>
            <a:ext cx="6672600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/>
              <a:t>Both processes </a:t>
            </a:r>
            <a:r>
              <a:rPr lang="en-US" sz="1013" b="1" dirty="0">
                <a:solidFill>
                  <a:srgbClr val="FF0000"/>
                </a:solidFill>
              </a:rPr>
              <a:t>transfer energy </a:t>
            </a:r>
            <a:r>
              <a:rPr lang="en-US" sz="1013" dirty="0"/>
              <a:t>in the climate system.</a:t>
            </a:r>
          </a:p>
          <a:p>
            <a:r>
              <a:rPr lang="en-US" sz="1013" dirty="0"/>
              <a:t> </a:t>
            </a:r>
          </a:p>
          <a:p>
            <a:r>
              <a:rPr lang="en-US" sz="1013" b="1" dirty="0"/>
              <a:t>Latent heat</a:t>
            </a:r>
            <a:r>
              <a:rPr lang="en-US" sz="1013" dirty="0"/>
              <a:t>: energy transferred in a process without change of the body's temperature, it is associated with the change of phase of atmospheric or ocean water: vaporization, condensation, freezing or melting.</a:t>
            </a:r>
          </a:p>
          <a:p>
            <a:endParaRPr lang="en-US" sz="1013" dirty="0"/>
          </a:p>
          <a:p>
            <a:r>
              <a:rPr lang="en-US" sz="1013" b="1" dirty="0"/>
              <a:t>Sensible heat: </a:t>
            </a:r>
            <a:r>
              <a:rPr lang="en-US" sz="1013" dirty="0"/>
              <a:t>″sensed″ or felt in a process as a change in the body's temperature, e.g., as increasing or decreasing air or water temperature. 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6860561" y="2235221"/>
            <a:ext cx="41344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/>
              <a:t>https://commons.wikimedia.org/wiki/File:Water_Phase_Change_Diagram.png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7152" y="2006534"/>
            <a:ext cx="5666782" cy="3005933"/>
            <a:chOff x="6047403" y="76200"/>
            <a:chExt cx="6266747" cy="33762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403" y="76200"/>
              <a:ext cx="6266747" cy="33762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77300" y="868132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8947" y="872845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4876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64872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25961" y="3272525"/>
            <a:ext cx="1207604" cy="746375"/>
            <a:chOff x="9597683" y="1553929"/>
            <a:chExt cx="1610139" cy="995166"/>
          </a:xfrm>
        </p:grpSpPr>
        <p:sp>
          <p:nvSpPr>
            <p:cNvPr id="3" name="TextBox 2"/>
            <p:cNvSpPr txBox="1"/>
            <p:nvPr/>
          </p:nvSpPr>
          <p:spPr>
            <a:xfrm>
              <a:off x="9597683" y="1802481"/>
              <a:ext cx="1610139" cy="746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Remember</a:t>
              </a:r>
              <a:r>
                <a:rPr lang="de-CH" sz="1013" dirty="0"/>
                <a:t> </a:t>
              </a:r>
              <a:r>
                <a:rPr lang="de-CH" sz="1013" dirty="0" err="1"/>
                <a:t>cloud</a:t>
              </a:r>
              <a:r>
                <a:rPr lang="de-CH" sz="1013" dirty="0"/>
                <a:t> </a:t>
              </a:r>
              <a:r>
                <a:rPr lang="de-CH" sz="1013" dirty="0" err="1"/>
                <a:t>formation</a:t>
              </a:r>
              <a:r>
                <a:rPr lang="de-CH" sz="1013" dirty="0"/>
                <a:t>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!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9720470" y="1553929"/>
              <a:ext cx="642730" cy="23331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5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" y="1293563"/>
            <a:ext cx="4643438" cy="31075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Recap: Lapse Rate 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5640456" y="4686867"/>
            <a:ext cx="3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Adiabatic</a:t>
            </a:r>
            <a:r>
              <a:rPr lang="de-CH" sz="900" dirty="0"/>
              <a:t> </a:t>
            </a:r>
            <a:r>
              <a:rPr lang="de-CH" sz="900" dirty="0" err="1"/>
              <a:t>means</a:t>
            </a:r>
            <a:r>
              <a:rPr lang="de-CH" sz="900" dirty="0"/>
              <a:t>, </a:t>
            </a:r>
            <a:r>
              <a:rPr lang="de-CH" sz="900" dirty="0" err="1"/>
              <a:t>there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no</a:t>
            </a:r>
            <a:r>
              <a:rPr lang="de-CH" sz="900" dirty="0"/>
              <a:t> </a:t>
            </a:r>
            <a:r>
              <a:rPr lang="de-CH" sz="900" dirty="0" err="1"/>
              <a:t>heat</a:t>
            </a:r>
            <a:r>
              <a:rPr lang="de-CH" sz="900" dirty="0"/>
              <a:t> </a:t>
            </a:r>
            <a:r>
              <a:rPr lang="de-CH" sz="900" dirty="0" err="1"/>
              <a:t>or</a:t>
            </a:r>
            <a:r>
              <a:rPr lang="de-CH" sz="900" dirty="0"/>
              <a:t> mass </a:t>
            </a:r>
            <a:r>
              <a:rPr lang="de-CH" sz="900" dirty="0" err="1"/>
              <a:t>transfer</a:t>
            </a:r>
            <a:r>
              <a:rPr lang="de-CH" sz="900" dirty="0"/>
              <a:t> </a:t>
            </a:r>
            <a:r>
              <a:rPr lang="de-CH" sz="900" dirty="0" err="1"/>
              <a:t>between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air</a:t>
            </a:r>
            <a:r>
              <a:rPr lang="de-CH" sz="900" dirty="0"/>
              <a:t> </a:t>
            </a:r>
            <a:r>
              <a:rPr lang="de-CH" sz="900" dirty="0" err="1"/>
              <a:t>parcel</a:t>
            </a:r>
            <a:r>
              <a:rPr lang="de-CH" sz="900" dirty="0"/>
              <a:t> and </a:t>
            </a:r>
            <a:r>
              <a:rPr lang="de-CH" sz="900" dirty="0" err="1"/>
              <a:t>environment</a:t>
            </a:r>
            <a:r>
              <a:rPr lang="de-CH" sz="900" dirty="0"/>
              <a:t>, </a:t>
            </a:r>
            <a:r>
              <a:rPr lang="de-CH" sz="900" dirty="0" err="1"/>
              <a:t>only</a:t>
            </a:r>
            <a:r>
              <a:rPr lang="de-CH" sz="900" dirty="0"/>
              <a:t> </a:t>
            </a:r>
            <a:r>
              <a:rPr lang="de-CH" sz="900" dirty="0" err="1"/>
              <a:t>work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done</a:t>
            </a:r>
            <a:r>
              <a:rPr lang="de-CH" sz="900" dirty="0"/>
              <a:t> (</a:t>
            </a:r>
            <a:r>
              <a:rPr lang="de-CH" sz="900" dirty="0" err="1"/>
              <a:t>expansion</a:t>
            </a:r>
            <a:r>
              <a:rPr lang="de-CH" sz="900" dirty="0"/>
              <a:t>). </a:t>
            </a:r>
            <a:endParaRPr lang="fr-CH" sz="9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29908" y="885168"/>
            <a:ext cx="2842592" cy="904791"/>
            <a:chOff x="7639878" y="1180224"/>
            <a:chExt cx="3790122" cy="1206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13" b="1" dirty="0"/>
                    <a:t>Environmental lapse rate</a:t>
                  </a:r>
                  <a:r>
                    <a:rPr lang="en-US" sz="1013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13" i="1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1013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013" dirty="0"/>
                    <a:t>is the rate at which temperature (T) decreases with height (z), it is roughly 6.5 degrees per 1000 m.</a:t>
                  </a:r>
                  <a:endParaRPr lang="fr-CH" sz="1013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  <a:blipFill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𝜞</m:t>
                      </m:r>
                      <m:r>
                        <a:rPr lang="de-CH" sz="12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𝒅𝑻</m:t>
                          </m:r>
                        </m:num>
                        <m:den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𝒅𝒛</m:t>
                          </m:r>
                        </m:den>
                      </m:f>
                    </m:oMath>
                  </a14:m>
                  <a:r>
                    <a:rPr lang="fr-CH" sz="1200" b="1" dirty="0"/>
                    <a:t> 	</a:t>
                  </a:r>
                  <a:r>
                    <a:rPr lang="fr-CH" sz="900" b="1" dirty="0"/>
                    <a:t>(K/m)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blipFill>
                  <a:blip r:embed="rId5"/>
                  <a:stretch>
                    <a:fillRect l="-5556" t="-4444" r="-6790" b="-1555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393575" y="3387652"/>
            <a:ext cx="2940388" cy="871713"/>
            <a:chOff x="7191433" y="4516867"/>
            <a:chExt cx="3920517" cy="1162283"/>
          </a:xfrm>
        </p:grpSpPr>
        <p:sp>
          <p:nvSpPr>
            <p:cNvPr id="9" name="Rectangle 8"/>
            <p:cNvSpPr/>
            <p:nvPr/>
          </p:nvSpPr>
          <p:spPr>
            <a:xfrm>
              <a:off x="7639879" y="4516867"/>
              <a:ext cx="3472071" cy="1162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3" dirty="0"/>
                <a:t>Pockets of warmer air rise, expand and cool and the cooler air compresses and falls until it is in equilibrium with the surrounding air. There is no condensation involved, hence </a:t>
              </a:r>
              <a:r>
                <a:rPr lang="en-US" sz="1013" i="1" dirty="0"/>
                <a:t>dry</a:t>
              </a:r>
              <a:r>
                <a:rPr lang="en-US" sz="1013" dirty="0"/>
                <a:t> adiabatic lapse rate. 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>
              <a:stCxn id="9" idx="1"/>
            </p:cNvCxnSpPr>
            <p:nvPr/>
          </p:nvCxnSpPr>
          <p:spPr>
            <a:xfrm flipH="1" flipV="1">
              <a:off x="7191433" y="5082407"/>
              <a:ext cx="448445" cy="15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93575" y="2781324"/>
            <a:ext cx="3082019" cy="559961"/>
            <a:chOff x="7191432" y="3708431"/>
            <a:chExt cx="4109359" cy="746614"/>
          </a:xfrm>
        </p:grpSpPr>
        <p:sp>
          <p:nvSpPr>
            <p:cNvPr id="11" name="TextBox 10"/>
            <p:cNvSpPr txBox="1"/>
            <p:nvPr/>
          </p:nvSpPr>
          <p:spPr>
            <a:xfrm>
              <a:off x="7639877" y="3708431"/>
              <a:ext cx="3660914" cy="74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/>
                <a:t>Air </a:t>
              </a:r>
              <a:r>
                <a:rPr lang="de-CH" sz="1013" dirty="0" err="1"/>
                <a:t>becomes</a:t>
              </a:r>
              <a:r>
                <a:rPr lang="de-CH" sz="1013" dirty="0"/>
                <a:t> </a:t>
              </a:r>
              <a:r>
                <a:rPr lang="de-CH" sz="1013" dirty="0" err="1"/>
                <a:t>saturated</a:t>
              </a:r>
              <a:r>
                <a:rPr lang="de-CH" sz="1013" dirty="0"/>
                <a:t> </a:t>
              </a:r>
              <a:r>
                <a:rPr lang="de-CH" sz="1013" dirty="0" err="1"/>
                <a:t>with</a:t>
              </a:r>
              <a:r>
                <a:rPr lang="de-CH" sz="1013" dirty="0"/>
                <a:t> </a:t>
              </a:r>
              <a:r>
                <a:rPr lang="de-CH" sz="1013" dirty="0" err="1"/>
                <a:t>water</a:t>
              </a:r>
              <a:r>
                <a:rPr lang="de-CH" sz="1013" dirty="0"/>
                <a:t> </a:t>
              </a:r>
              <a:r>
                <a:rPr lang="de-CH" sz="1013" dirty="0" err="1"/>
                <a:t>vapor</a:t>
              </a:r>
              <a:r>
                <a:rPr lang="de-CH" sz="1013" dirty="0"/>
                <a:t> and </a:t>
              </a:r>
              <a:r>
                <a:rPr lang="de-CH" sz="1013" dirty="0" err="1"/>
                <a:t>clouds</a:t>
              </a:r>
              <a:r>
                <a:rPr lang="de-CH" sz="1013" dirty="0"/>
                <a:t> </a:t>
              </a:r>
              <a:r>
                <a:rPr lang="de-CH" sz="1013" dirty="0" err="1"/>
                <a:t>can</a:t>
              </a:r>
              <a:r>
                <a:rPr lang="de-CH" sz="1013" dirty="0"/>
                <a:t> form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(a </a:t>
              </a:r>
              <a:r>
                <a:rPr lang="de-CH" sz="1013" dirty="0" err="1"/>
                <a:t>process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latent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release</a:t>
              </a:r>
              <a:r>
                <a:rPr lang="de-CH" sz="1013" dirty="0"/>
                <a:t>). </a:t>
              </a:r>
              <a:endParaRPr lang="fr-CH" sz="1013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191432" y="3949909"/>
              <a:ext cx="4484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385218" y="2037442"/>
            <a:ext cx="3058073" cy="715837"/>
            <a:chOff x="7180291" y="2716590"/>
            <a:chExt cx="4077431" cy="954449"/>
          </a:xfrm>
        </p:grpSpPr>
        <p:sp>
          <p:nvSpPr>
            <p:cNvPr id="12" name="TextBox 11"/>
            <p:cNvSpPr txBox="1"/>
            <p:nvPr/>
          </p:nvSpPr>
          <p:spPr>
            <a:xfrm>
              <a:off x="7639878" y="2716590"/>
              <a:ext cx="3617844" cy="9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involved</a:t>
              </a:r>
              <a:r>
                <a:rPr lang="de-CH" sz="1013" dirty="0"/>
                <a:t>, </a:t>
              </a:r>
              <a:r>
                <a:rPr lang="de-CH" sz="1013" dirty="0" err="1"/>
                <a:t>we</a:t>
              </a:r>
              <a:r>
                <a:rPr lang="de-CH" sz="1013" dirty="0"/>
                <a:t> </a:t>
              </a:r>
              <a:r>
                <a:rPr lang="de-CH" sz="1013" dirty="0" err="1"/>
                <a:t>speak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</a:t>
              </a:r>
              <a:r>
                <a:rPr lang="de-CH" sz="1013" dirty="0" err="1"/>
                <a:t>the</a:t>
              </a:r>
              <a:r>
                <a:rPr lang="de-CH" sz="1013" dirty="0"/>
                <a:t> </a:t>
              </a:r>
              <a:r>
                <a:rPr lang="de-CH" sz="1013" i="1" dirty="0" err="1"/>
                <a:t>wet</a:t>
              </a:r>
              <a:r>
                <a:rPr lang="de-CH" sz="1013" dirty="0"/>
                <a:t> (</a:t>
              </a:r>
              <a:r>
                <a:rPr lang="de-CH" sz="1013" dirty="0" err="1"/>
                <a:t>moist</a:t>
              </a:r>
              <a:r>
                <a:rPr lang="de-CH" sz="1013" dirty="0"/>
                <a:t>) </a:t>
              </a:r>
              <a:r>
                <a:rPr lang="de-CH" sz="1013" dirty="0" err="1"/>
                <a:t>adiabitic</a:t>
              </a:r>
              <a:r>
                <a:rPr lang="de-CH" sz="1013" dirty="0"/>
                <a:t> </a:t>
              </a:r>
              <a:r>
                <a:rPr lang="de-CH" sz="1013" dirty="0" err="1"/>
                <a:t>lapse</a:t>
              </a:r>
              <a:r>
                <a:rPr lang="de-CH" sz="1013" dirty="0"/>
                <a:t> rate. Air </a:t>
              </a:r>
              <a:r>
                <a:rPr lang="de-CH" sz="1013" dirty="0" err="1"/>
                <a:t>parcels</a:t>
              </a:r>
              <a:r>
                <a:rPr lang="de-CH" sz="1013" dirty="0"/>
                <a:t> cool </a:t>
              </a:r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released</a:t>
              </a:r>
              <a:r>
                <a:rPr lang="de-CH" sz="1013" dirty="0"/>
                <a:t> </a:t>
              </a:r>
              <a:r>
                <a:rPr lang="de-CH" sz="1013" dirty="0" err="1"/>
                <a:t>as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. </a:t>
              </a:r>
              <a:endParaRPr lang="fr-CH" sz="1013" dirty="0"/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7180291" y="3177915"/>
              <a:ext cx="459587" cy="1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3994" y="853300"/>
            <a:ext cx="361450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/>
              <a:t>Dew </a:t>
            </a:r>
            <a:r>
              <a:rPr lang="de-CH" sz="1013" b="1" dirty="0" err="1"/>
              <a:t>point</a:t>
            </a:r>
            <a:r>
              <a:rPr lang="de-CH" sz="1013" b="1" dirty="0"/>
              <a:t> </a:t>
            </a:r>
            <a:r>
              <a:rPr lang="de-CH" sz="1013" b="1" dirty="0" err="1"/>
              <a:t>temperature</a:t>
            </a:r>
            <a:r>
              <a:rPr lang="de-CH" sz="1013" b="1" dirty="0"/>
              <a:t>: </a:t>
            </a:r>
            <a:r>
              <a:rPr lang="de-CH" sz="1013" dirty="0" err="1"/>
              <a:t>temperature</a:t>
            </a:r>
            <a:r>
              <a:rPr lang="de-CH" sz="1013" dirty="0"/>
              <a:t> </a:t>
            </a:r>
            <a:r>
              <a:rPr lang="de-CH" sz="1013" dirty="0" err="1"/>
              <a:t>of</a:t>
            </a:r>
            <a:r>
              <a:rPr lang="de-CH" sz="1013" dirty="0"/>
              <a:t> </a:t>
            </a:r>
            <a:r>
              <a:rPr lang="de-CH" sz="1013" dirty="0" err="1"/>
              <a:t>air</a:t>
            </a:r>
            <a:r>
              <a:rPr lang="de-CH" sz="1013" dirty="0"/>
              <a:t> at </a:t>
            </a:r>
            <a:r>
              <a:rPr lang="de-CH" sz="1013" dirty="0" err="1"/>
              <a:t>which</a:t>
            </a:r>
            <a:r>
              <a:rPr lang="de-CH" sz="1013" dirty="0"/>
              <a:t> </a:t>
            </a:r>
            <a:r>
              <a:rPr lang="de-CH" sz="1013" dirty="0" err="1"/>
              <a:t>it</a:t>
            </a:r>
            <a:r>
              <a:rPr lang="de-CH" sz="1013" dirty="0"/>
              <a:t> will </a:t>
            </a:r>
            <a:r>
              <a:rPr lang="de-CH" sz="1013" dirty="0" err="1"/>
              <a:t>become</a:t>
            </a:r>
            <a:r>
              <a:rPr lang="de-CH" sz="1013" dirty="0"/>
              <a:t> </a:t>
            </a:r>
            <a:r>
              <a:rPr lang="de-CH" sz="1013" dirty="0" err="1"/>
              <a:t>saturated</a:t>
            </a:r>
            <a:r>
              <a:rPr lang="de-CH" sz="1013" dirty="0"/>
              <a:t> </a:t>
            </a:r>
            <a:r>
              <a:rPr lang="de-CH" sz="1013" dirty="0" err="1"/>
              <a:t>with</a:t>
            </a:r>
            <a:r>
              <a:rPr lang="de-CH" sz="1013" dirty="0"/>
              <a:t> </a:t>
            </a:r>
            <a:r>
              <a:rPr lang="de-CH" sz="1013" dirty="0" err="1"/>
              <a:t>water</a:t>
            </a:r>
            <a:r>
              <a:rPr lang="de-CH" sz="1013" dirty="0"/>
              <a:t> </a:t>
            </a:r>
            <a:r>
              <a:rPr lang="de-CH" sz="1013" dirty="0" err="1"/>
              <a:t>vapor</a:t>
            </a:r>
            <a:r>
              <a:rPr lang="de-CH" sz="1013" dirty="0"/>
              <a:t> (RH = 100%)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10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1C156A-0457-4242-840D-E83EF4CD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Electromagnetic Radiation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3AFF0-5D5A-4EE1-9A38-8704B702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1A72-212B-4C26-ABE3-F63BCB1A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6D96-7943-45E2-AB51-CB488BD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25A0B-9028-4F64-86CC-BBBA04FA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63688"/>
            <a:ext cx="5988048" cy="3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2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615348" cy="1072753"/>
          </a:xfrm>
        </p:spPr>
        <p:txBody>
          <a:bodyPr/>
          <a:lstStyle/>
          <a:p>
            <a:r>
              <a:rPr lang="de-CH" dirty="0"/>
              <a:t>Recap: solar and terrestrial radiation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649706" y="4781856"/>
            <a:ext cx="31371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dirty="0"/>
              <a:t> cf. </a:t>
            </a:r>
            <a:r>
              <a:rPr lang="de-CH" sz="1013" dirty="0" err="1"/>
              <a:t>Figure</a:t>
            </a:r>
            <a:r>
              <a:rPr lang="de-CH" sz="1013" dirty="0"/>
              <a:t> 4.7, Wallace and </a:t>
            </a:r>
            <a:r>
              <a:rPr lang="de-CH" sz="1013" dirty="0" err="1"/>
              <a:t>Hobbs</a:t>
            </a:r>
            <a:r>
              <a:rPr lang="de-CH" sz="1013" dirty="0"/>
              <a:t>, 2006 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D5A1-2A72-45C6-ACA6-A2246463C02F}" type="slidenum">
              <a:rPr lang="fr-CH" smtClean="0"/>
              <a:t>6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865121" y="2267950"/>
            <a:ext cx="672164" cy="17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sp>
        <p:nvSpPr>
          <p:cNvPr id="14" name="Rectangle 13"/>
          <p:cNvSpPr/>
          <p:nvPr/>
        </p:nvSpPr>
        <p:spPr>
          <a:xfrm>
            <a:off x="6543574" y="2310902"/>
            <a:ext cx="672164" cy="14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435ED-2F82-464C-B457-77DE2687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0" y="2267950"/>
            <a:ext cx="8564659" cy="2464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3BC54E-C2A6-413D-AEA3-6A212727E077}"/>
              </a:ext>
            </a:extLst>
          </p:cNvPr>
          <p:cNvSpPr txBox="1"/>
          <p:nvPr/>
        </p:nvSpPr>
        <p:spPr>
          <a:xfrm>
            <a:off x="630059" y="1510886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Shortwave, Solar, Downwelling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AC69F-679D-49DC-A447-05307770215C}"/>
              </a:ext>
            </a:extLst>
          </p:cNvPr>
          <p:cNvSpPr txBox="1"/>
          <p:nvPr/>
        </p:nvSpPr>
        <p:spPr>
          <a:xfrm>
            <a:off x="4738534" y="1510886"/>
            <a:ext cx="399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Longwave, Terrestrial, Upwelling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4A9CA-CCE8-44D2-BA7D-91112D99F90A}"/>
              </a:ext>
            </a:extLst>
          </p:cNvPr>
          <p:cNvSpPr/>
          <p:nvPr/>
        </p:nvSpPr>
        <p:spPr>
          <a:xfrm>
            <a:off x="2794000" y="2832100"/>
            <a:ext cx="806450" cy="20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E8C2A-A11F-4804-8013-69096139B4FA}"/>
              </a:ext>
            </a:extLst>
          </p:cNvPr>
          <p:cNvSpPr/>
          <p:nvPr/>
        </p:nvSpPr>
        <p:spPr>
          <a:xfrm>
            <a:off x="6896100" y="2781300"/>
            <a:ext cx="758256" cy="28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D0DE8-1084-43F9-908B-04E5883B9CF9}"/>
              </a:ext>
            </a:extLst>
          </p:cNvPr>
          <p:cNvSpPr txBox="1"/>
          <p:nvPr/>
        </p:nvSpPr>
        <p:spPr>
          <a:xfrm>
            <a:off x="568251" y="615017"/>
            <a:ext cx="8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Question: why do the sun and earth emit at different wavelengths?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D376D-6B20-447E-85F7-7FA406144C83}"/>
              </a:ext>
            </a:extLst>
          </p:cNvPr>
          <p:cNvSpPr txBox="1"/>
          <p:nvPr/>
        </p:nvSpPr>
        <p:spPr>
          <a:xfrm>
            <a:off x="568251" y="1022209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Different temperature</a:t>
            </a:r>
          </a:p>
        </p:txBody>
      </p:sp>
    </p:spTree>
    <p:extLst>
      <p:ext uri="{BB962C8B-B14F-4D97-AF65-F5344CB8AC3E}">
        <p14:creationId xmlns:p14="http://schemas.microsoft.com/office/powerpoint/2010/main" val="35232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68D00D4-075A-E5D4-FEDC-3EEBF7B1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093963"/>
            <a:ext cx="4640792" cy="3386772"/>
          </a:xfrm>
        </p:spPr>
        <p:txBody>
          <a:bodyPr>
            <a:normAutofit/>
          </a:bodyPr>
          <a:lstStyle/>
          <a:p>
            <a:r>
              <a:rPr lang="en-CH" dirty="0"/>
              <a:t>Blackbody radiation (Planck function)</a:t>
            </a:r>
          </a:p>
          <a:p>
            <a:endParaRPr lang="en-CH" dirty="0"/>
          </a:p>
          <a:p>
            <a:pPr lvl="1"/>
            <a:r>
              <a:rPr lang="en-CH" dirty="0"/>
              <a:t>The Planck function states that the emission intensity of a blackbody depends on the body’s temperature and the wavelength considered</a:t>
            </a:r>
          </a:p>
          <a:p>
            <a:endParaRPr lang="en-CH" dirty="0"/>
          </a:p>
          <a:p>
            <a:pPr lvl="1"/>
            <a:r>
              <a:rPr lang="en-CH" dirty="0"/>
              <a:t>Wien’s displacement law gives relationship between temperature of a body and its emission spectrum</a:t>
            </a:r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/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2897</m:t>
                          </m:r>
                        </m:num>
                        <m:den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fr-CH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blipFill>
                <a:blip r:embed="rId2"/>
                <a:stretch>
                  <a:fillRect l="-2532" t="-7317" r="-1899" b="-1463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E7259D7-33F2-027A-F716-162E5EE4C402}"/>
              </a:ext>
            </a:extLst>
          </p:cNvPr>
          <p:cNvGrpSpPr/>
          <p:nvPr/>
        </p:nvGrpSpPr>
        <p:grpSpPr>
          <a:xfrm>
            <a:off x="5681138" y="1144674"/>
            <a:ext cx="3397653" cy="3285350"/>
            <a:chOff x="5638805" y="1669893"/>
            <a:chExt cx="3397653" cy="32853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7B930C-2A4F-28D6-DAD4-A24B173C3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32"/>
            <a:stretch/>
          </p:blipFill>
          <p:spPr>
            <a:xfrm>
              <a:off x="5638805" y="1669893"/>
              <a:ext cx="3397653" cy="27775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BEBDC2-9BBE-16FF-A1DC-64837823A6A7}"/>
                </a:ext>
              </a:extLst>
            </p:cNvPr>
            <p:cNvSpPr txBox="1"/>
            <p:nvPr/>
          </p:nvSpPr>
          <p:spPr>
            <a:xfrm>
              <a:off x="5746346" y="4447412"/>
              <a:ext cx="321138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/>
                <a:t>Emission </a:t>
              </a:r>
              <a:r>
                <a:rPr lang="de-CH" dirty="0" err="1"/>
                <a:t>spectra</a:t>
              </a:r>
              <a:r>
                <a:rPr lang="de-CH" dirty="0"/>
                <a:t> </a:t>
              </a:r>
              <a:r>
                <a:rPr lang="de-CH" dirty="0" err="1"/>
                <a:t>of</a:t>
              </a:r>
              <a:r>
                <a:rPr lang="de-CH" dirty="0"/>
                <a:t> a </a:t>
              </a:r>
              <a:r>
                <a:rPr lang="de-CH" dirty="0" err="1"/>
                <a:t>blackbody</a:t>
              </a:r>
              <a:r>
                <a:rPr lang="de-CH" dirty="0"/>
                <a:t> at </a:t>
              </a:r>
              <a:r>
                <a:rPr lang="de-CH" dirty="0" err="1"/>
                <a:t>three</a:t>
              </a:r>
              <a:r>
                <a:rPr lang="de-CH" dirty="0"/>
                <a:t> different </a:t>
              </a:r>
              <a:r>
                <a:rPr lang="de-CH" dirty="0" err="1"/>
                <a:t>temperatures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2702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</p:spPr>
            <p:txBody>
              <a:bodyPr>
                <a:normAutofit/>
              </a:bodyPr>
              <a:lstStyle/>
              <a:p>
                <a:r>
                  <a:rPr lang="en-CH" dirty="0"/>
                  <a:t>Blackbody radiation (Planck function)</a:t>
                </a:r>
              </a:p>
              <a:p>
                <a:endParaRPr lang="en-CH" dirty="0"/>
              </a:p>
              <a:p>
                <a:pPr lvl="1"/>
                <a:r>
                  <a:rPr lang="en-CH" dirty="0"/>
                  <a:t>Knowing the irradiance (i.e. the flux density received) of a blackbody, the Stefan-Boltzmann law gives its equivalent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r>
                  <a:rPr lang="en-CH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H" dirty="0"/>
                  <a:t> (actual temperature of the body), the body is a blackbody.</a:t>
                </a: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  <a:blipFill>
                <a:blip r:embed="rId2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/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CH" sz="1800" b="1" dirty="0"/>
                  <a:t> </a:t>
                </a:r>
                <a:r>
                  <a:rPr lang="fr-CH" sz="1800" dirty="0"/>
                  <a:t>=</a:t>
                </a:r>
                <a:r>
                  <a:rPr lang="el-GR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sSubSup>
                      <m:sSubSupPr>
                        <m:ctrlPr>
                          <a:rPr lang="el-G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endParaRPr lang="fr-CH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blipFill>
                <a:blip r:embed="rId3"/>
                <a:stretch>
                  <a:fillRect l="-9091" t="-20833" r="-4545" b="-458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/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 = 5.67 × 10</a:t>
                </a:r>
                <a:r>
                  <a:rPr lang="fr-CH" baseline="30000" dirty="0"/>
                  <a:t>-8</a:t>
                </a:r>
                <a:r>
                  <a:rPr lang="fr-CH" dirty="0"/>
                  <a:t> W m</a:t>
                </a:r>
                <a:r>
                  <a:rPr lang="fr-CH" baseline="30000" dirty="0"/>
                  <a:t>-2</a:t>
                </a:r>
                <a:r>
                  <a:rPr lang="fr-CH" dirty="0"/>
                  <a:t> K</a:t>
                </a:r>
                <a:r>
                  <a:rPr lang="fr-CH" baseline="30000" dirty="0"/>
                  <a:t>-4  </a:t>
                </a:r>
                <a:r>
                  <a:rPr lang="fr-CH" dirty="0"/>
                  <a:t>Stefan Boltzmann constant</a:t>
                </a:r>
                <a:endParaRPr lang="de-CH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6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Exercises</a:t>
            </a:r>
            <a:endParaRPr lang="en-CH" sz="4000" b="1" dirty="0"/>
          </a:p>
        </p:txBody>
      </p:sp>
    </p:spTree>
    <p:extLst>
      <p:ext uri="{BB962C8B-B14F-4D97-AF65-F5344CB8AC3E}">
        <p14:creationId xmlns:p14="http://schemas.microsoft.com/office/powerpoint/2010/main" val="2156264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6495</TotalTime>
  <Words>1084</Words>
  <Application>Microsoft Office PowerPoint</Application>
  <PresentationFormat>On-screen Show (16:9)</PresentationFormat>
  <Paragraphs>148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Franklin Gothic Demi Cond</vt:lpstr>
      <vt:lpstr>Wingdings</vt:lpstr>
      <vt:lpstr>Thème Office</vt:lpstr>
      <vt:lpstr>Exercise session #2</vt:lpstr>
      <vt:lpstr>PowerPoint Presentation</vt:lpstr>
      <vt:lpstr>Recap: Latent and sensible heat</vt:lpstr>
      <vt:lpstr>Recap: Lapse Rate </vt:lpstr>
      <vt:lpstr>Electromagnetic Radiation</vt:lpstr>
      <vt:lpstr>Recap: solar and terrestrial radiation</vt:lpstr>
      <vt:lpstr>Recap from lecture</vt:lpstr>
      <vt:lpstr>Recap from lecture</vt:lpstr>
      <vt:lpstr>PowerPoint Presentation</vt:lpstr>
      <vt:lpstr>Exercise question 1</vt:lpstr>
      <vt:lpstr>Q1 - Solution</vt:lpstr>
      <vt:lpstr>Q1 – Solution</vt:lpstr>
      <vt:lpstr>Q1– Solution</vt:lpstr>
      <vt:lpstr>Exercise 2</vt:lpstr>
      <vt:lpstr>Exercise 3</vt:lpstr>
      <vt:lpstr>Exercise 3 - solution</vt:lpstr>
      <vt:lpstr>Is this why we have seasons?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Berkay Dönmez</cp:lastModifiedBy>
  <cp:revision>432</cp:revision>
  <dcterms:created xsi:type="dcterms:W3CDTF">2019-04-02T06:24:35Z</dcterms:created>
  <dcterms:modified xsi:type="dcterms:W3CDTF">2025-09-17T13:43:48Z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